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6"/>
  </p:notesMasterIdLst>
  <p:handoutMasterIdLst>
    <p:handoutMasterId r:id="rId17"/>
  </p:handoutMasterIdLst>
  <p:sldIdLst>
    <p:sldId id="379" r:id="rId2"/>
    <p:sldId id="366" r:id="rId3"/>
    <p:sldId id="361" r:id="rId4"/>
    <p:sldId id="369" r:id="rId5"/>
    <p:sldId id="370" r:id="rId6"/>
    <p:sldId id="371" r:id="rId7"/>
    <p:sldId id="373" r:id="rId8"/>
    <p:sldId id="372" r:id="rId9"/>
    <p:sldId id="374" r:id="rId10"/>
    <p:sldId id="375" r:id="rId11"/>
    <p:sldId id="376" r:id="rId12"/>
    <p:sldId id="377" r:id="rId13"/>
    <p:sldId id="378" r:id="rId14"/>
    <p:sldId id="381" r:id="rId15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952"/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7" autoAdjust="0"/>
    <p:restoredTop sz="65092" autoAdjust="0"/>
  </p:normalViewPr>
  <p:slideViewPr>
    <p:cSldViewPr snapToGrid="0">
      <p:cViewPr>
        <p:scale>
          <a:sx n="150" d="100"/>
          <a:sy n="150" d="100"/>
        </p:scale>
        <p:origin x="840" y="360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780673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</a:t>
            </a:r>
            <a:r>
              <a:rPr lang="en-US" altLang="zh-CN" dirty="0" smtClean="0"/>
              <a:t>age</a:t>
            </a:r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F934AB2-FFD0-4147-9464-C44B3C4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F21204A-FC81-4FD4-ADBC-1BDD2F3E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-9426" y="6545167"/>
            <a:ext cx="12191999" cy="307777"/>
          </a:xfrm>
          <a:prstGeom prst="rect">
            <a:avLst/>
          </a:prstGeom>
          <a:solidFill>
            <a:srgbClr val="9F1952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 Cond" panose="020B0706030402020204" pitchFamily="34" charset="0"/>
                <a:ea typeface="Arial" charset="0"/>
                <a:cs typeface="Arial" charset="0"/>
              </a:rPr>
              <a:t>2021 Cross Strait Radio Science and Wireless Technology Conference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</a:t>
            </a:r>
            <a:r>
              <a:rPr lang="en-US" altLang="zh-CN" dirty="0" smtClean="0"/>
              <a:t>age</a:t>
            </a:r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95351" cy="149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est@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CSRSWTC2021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040B09-E2A3-4317-B07B-F3E096E6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 (limit use of animation)</a:t>
            </a:r>
          </a:p>
          <a:p>
            <a:r>
              <a:rPr lang="en-US" dirty="0"/>
              <a:t>Do not distract the audience with 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797A9-706A-4823-A22A-EA0CD4C82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68BC6-5D1F-444B-A123-8F51A852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</p:spTree>
    <p:extLst>
      <p:ext uri="{BB962C8B-B14F-4D97-AF65-F5344CB8AC3E}">
        <p14:creationId xmlns:p14="http://schemas.microsoft.com/office/powerpoint/2010/main" val="369220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241465-F329-4309-903B-4DD783AA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1C8F35-B61A-41E4-BD61-88C94FC15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AB54C-BC4B-455C-A0C6-8DAC93ED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</p:spTree>
    <p:extLst>
      <p:ext uri="{BB962C8B-B14F-4D97-AF65-F5344CB8AC3E}">
        <p14:creationId xmlns:p14="http://schemas.microsoft.com/office/powerpoint/2010/main" val="362616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935F4-B3DE-4569-9A7C-12903382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sufficiently large font sizes for axes labels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EC20E0-4536-400E-A541-C5B08C32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82E7F2-79F9-4A1E-8861-E5A577AD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80819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FEB9A-3A7F-4979-8C44-7CB92AC1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9F09-49CA-49DC-BC78-38156F59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8DB19F-9771-485C-A9FD-019C7C20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36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SLIDE IS OPTIONAL</a:t>
            </a:r>
          </a:p>
          <a:p>
            <a:pPr lvl="1"/>
            <a:r>
              <a:rPr lang="en-US" dirty="0"/>
              <a:t>Optionally add a slide with the email information for the speaker for attendees to contact with additional questions.</a:t>
            </a:r>
          </a:p>
          <a:p>
            <a:pPr lvl="1"/>
            <a:r>
              <a:rPr lang="en-US" dirty="0"/>
              <a:t>You may add this slide if you feel comfortable receiving emails with questions.</a:t>
            </a:r>
          </a:p>
          <a:p>
            <a:pPr lvl="1"/>
            <a:endParaRPr lang="en-US" dirty="0"/>
          </a:p>
          <a:p>
            <a:r>
              <a:rPr lang="en-US" dirty="0"/>
              <a:t>Example:  Contact Information for the speaker is provided below for any follow-up questions:</a:t>
            </a:r>
          </a:p>
          <a:p>
            <a:pPr lvl="1"/>
            <a:r>
              <a:rPr lang="en-US" dirty="0">
                <a:hlinkClick r:id="rId2"/>
              </a:rPr>
              <a:t>test@ieee.org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0295" y="186557"/>
            <a:ext cx="10939272" cy="914400"/>
          </a:xfrm>
        </p:spPr>
        <p:txBody>
          <a:bodyPr/>
          <a:lstStyle/>
          <a:p>
            <a:r>
              <a:rPr lang="en-US" dirty="0"/>
              <a:t>Contact Information for Further Questions</a:t>
            </a:r>
          </a:p>
        </p:txBody>
      </p:sp>
    </p:spTree>
    <p:extLst>
      <p:ext uri="{BB962C8B-B14F-4D97-AF65-F5344CB8AC3E}">
        <p14:creationId xmlns:p14="http://schemas.microsoft.com/office/powerpoint/2010/main" val="118747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F0-96A7-498F-B25A-00E389AE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9792-10A3-4314-AF35-BC0A3271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provides the recommended guidelines for preparation of the </a:t>
            </a:r>
            <a:r>
              <a:rPr lang="en-US" altLang="zh-CN" dirty="0"/>
              <a:t>CSRSWTC2021</a:t>
            </a:r>
            <a:r>
              <a:rPr lang="en-US" dirty="0" smtClean="0"/>
              <a:t> O</a:t>
            </a:r>
            <a:r>
              <a:rPr lang="en-US" altLang="zh-CN" dirty="0" smtClean="0"/>
              <a:t>ral</a:t>
            </a:r>
            <a:r>
              <a:rPr lang="en-US" dirty="0" smtClean="0"/>
              <a:t> </a:t>
            </a:r>
            <a:r>
              <a:rPr lang="en-US" dirty="0"/>
              <a:t>Presentations, and is an electronic template.</a:t>
            </a:r>
          </a:p>
          <a:p>
            <a:r>
              <a:rPr lang="en-US" dirty="0"/>
              <a:t>The file you are reading has settings, colors, and fonts that make it easy to read.</a:t>
            </a:r>
          </a:p>
          <a:p>
            <a:r>
              <a:rPr lang="en-US" dirty="0"/>
              <a:t>You may edit this file and replace our slides with your presentation’s contents.</a:t>
            </a:r>
          </a:p>
        </p:txBody>
      </p:sp>
    </p:spTree>
    <p:extLst>
      <p:ext uri="{BB962C8B-B14F-4D97-AF65-F5344CB8AC3E}">
        <p14:creationId xmlns:p14="http://schemas.microsoft.com/office/powerpoint/2010/main" val="25728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7516" y="1021170"/>
            <a:ext cx="11049802" cy="2683154"/>
          </a:xfrm>
        </p:spPr>
        <p:txBody>
          <a:bodyPr>
            <a:noAutofit/>
          </a:bodyPr>
          <a:lstStyle/>
          <a:p>
            <a:r>
              <a:rPr lang="en-US" dirty="0"/>
              <a:t>Phase </a:t>
            </a:r>
            <a:r>
              <a:rPr lang="en-US" dirty="0" smtClean="0"/>
              <a:t>Effect </a:t>
            </a:r>
            <a:r>
              <a:rPr lang="en-US" dirty="0"/>
              <a:t>of </a:t>
            </a:r>
            <a:r>
              <a:rPr lang="en-US" dirty="0" smtClean="0"/>
              <a:t>Orthogonal Modes </a:t>
            </a:r>
            <a:r>
              <a:rPr lang="en-US" dirty="0"/>
              <a:t>on 3-dB </a:t>
            </a:r>
            <a:r>
              <a:rPr lang="en-US" dirty="0" smtClean="0"/>
              <a:t>Axial-Ratio </a:t>
            </a:r>
            <a:r>
              <a:rPr lang="en-US" dirty="0" err="1" smtClean="0"/>
              <a:t>Beamwidth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Circularly-Polarized Patch Antennas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685099" y="3818627"/>
            <a:ext cx="10906272" cy="14413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X.-T. Yuan</a:t>
            </a:r>
            <a:r>
              <a:rPr lang="en-US" altLang="zh-CN" baseline="30000" dirty="0" smtClean="0"/>
              <a:t>1</a:t>
            </a:r>
            <a:r>
              <a:rPr lang="en-US" dirty="0" smtClean="0"/>
              <a:t>, C.-Z. Lu</a:t>
            </a:r>
            <a:r>
              <a:rPr lang="en-US" altLang="zh-CN" baseline="30000" dirty="0" smtClean="0"/>
              <a:t>1</a:t>
            </a:r>
            <a:r>
              <a:rPr lang="en-US" dirty="0" smtClean="0"/>
              <a:t>, X. Zhang</a:t>
            </a:r>
            <a:r>
              <a:rPr lang="en-US" altLang="zh-CN" baseline="30000" dirty="0"/>
              <a:t>1</a:t>
            </a:r>
            <a:r>
              <a:rPr lang="en-US" dirty="0" smtClean="0"/>
              <a:t>, L. Zhu</a:t>
            </a:r>
            <a:r>
              <a:rPr lang="en-US" altLang="zh-CN" baseline="30000" dirty="0" smtClean="0"/>
              <a:t>2</a:t>
            </a:r>
            <a:r>
              <a:rPr lang="en-US" dirty="0" smtClean="0"/>
              <a:t>, G.-L. Huang</a:t>
            </a:r>
            <a:r>
              <a:rPr lang="en-US" altLang="zh-CN" baseline="30000" dirty="0" smtClean="0"/>
              <a:t>1</a:t>
            </a:r>
            <a:r>
              <a:rPr lang="en-US" dirty="0" smtClean="0"/>
              <a:t>,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T. Yuan</a:t>
            </a:r>
            <a:r>
              <a:rPr lang="en-US" altLang="zh-CN" baseline="30000" dirty="0"/>
              <a:t>1</a:t>
            </a:r>
            <a:r>
              <a:rPr lang="en-US" dirty="0" smtClean="0"/>
              <a:t>, and W. Zou</a:t>
            </a:r>
            <a:r>
              <a:rPr lang="en-US" altLang="zh-CN" baseline="30000" dirty="0"/>
              <a:t>1</a:t>
            </a:r>
            <a:endParaRPr lang="en-US" baseline="30000" dirty="0"/>
          </a:p>
        </p:txBody>
      </p:sp>
      <p:sp>
        <p:nvSpPr>
          <p:cNvPr id="8" name="Text Placeholder 7"/>
          <p:cNvSpPr>
            <a:spLocks noGrp="1"/>
          </p:cNvSpPr>
          <p:nvPr>
            <p:ph sz="quarter" idx="15"/>
          </p:nvPr>
        </p:nvSpPr>
        <p:spPr>
          <a:xfrm>
            <a:off x="577516" y="5145707"/>
            <a:ext cx="11049802" cy="11788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aseline="30000" dirty="0" smtClean="0"/>
              <a:t>1</a:t>
            </a:r>
            <a:r>
              <a:rPr lang="en-US" altLang="zh-CN" dirty="0" smtClean="0"/>
              <a:t>Shenzhen University</a:t>
            </a:r>
            <a:r>
              <a:rPr lang="en-US" dirty="0" smtClean="0"/>
              <a:t>, S</a:t>
            </a:r>
            <a:r>
              <a:rPr lang="en-US" altLang="zh-CN" dirty="0" smtClean="0"/>
              <a:t>henzhen</a:t>
            </a:r>
            <a:r>
              <a:rPr lang="en-US" dirty="0" smtClean="0"/>
              <a:t>, </a:t>
            </a:r>
            <a:r>
              <a:rPr lang="en-US" dirty="0"/>
              <a:t>China</a:t>
            </a:r>
          </a:p>
          <a:p>
            <a:pPr>
              <a:spcBef>
                <a:spcPts val="600"/>
              </a:spcBef>
            </a:pPr>
            <a:r>
              <a:rPr lang="en-US" baseline="30000" dirty="0" smtClean="0"/>
              <a:t>2</a:t>
            </a:r>
            <a:r>
              <a:rPr lang="en-US" dirty="0" smtClean="0"/>
              <a:t>U</a:t>
            </a:r>
            <a:r>
              <a:rPr lang="en-US" altLang="zh-CN" dirty="0" smtClean="0"/>
              <a:t>niversity of Macau</a:t>
            </a:r>
            <a:r>
              <a:rPr lang="en-US" dirty="0" smtClean="0"/>
              <a:t>, </a:t>
            </a:r>
            <a:r>
              <a:rPr lang="en-US" altLang="zh-CN" dirty="0"/>
              <a:t>Macau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69042">
            <a:off x="8629340" y="1319022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C82231-0085-44A7-BA35-B778E0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are allowed only on the title slide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</a:t>
            </a:r>
            <a:r>
              <a:rPr lang="en-US" dirty="0" smtClean="0"/>
              <a:t>T</a:t>
            </a:r>
            <a:r>
              <a:rPr lang="en-US" altLang="zh-CN" dirty="0" smtClean="0"/>
              <a:t>u</a:t>
            </a:r>
            <a:r>
              <a:rPr lang="en-US" dirty="0" smtClean="0"/>
              <a:t>1E </a:t>
            </a:r>
            <a:r>
              <a:rPr lang="en-US" dirty="0"/>
              <a:t>- 4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BB119-0844-4B42-99FB-EBF73B2A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A0967A-24C7-484A-BD3B-FC2F74E8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Master!!!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24BB5-F681-4521-843C-7F06496A6D29}"/>
              </a:ext>
            </a:extLst>
          </p:cNvPr>
          <p:cNvCxnSpPr>
            <a:cxnSpLocks/>
          </p:cNvCxnSpPr>
          <p:nvPr/>
        </p:nvCxnSpPr>
        <p:spPr>
          <a:xfrm>
            <a:off x="4497572" y="3561907"/>
            <a:ext cx="1371600" cy="287079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7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BF7061-714F-476E-92BA-C2F6AF20D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r>
              <a:rPr lang="en-US" dirty="0"/>
              <a:t>Remember to leave time for questions as part of your timeslot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2A78-6AA4-4E01-BFB2-431B83B3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35484-F155-4215-BE65-1B9BB602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</p:spTree>
    <p:extLst>
      <p:ext uri="{BB962C8B-B14F-4D97-AF65-F5344CB8AC3E}">
        <p14:creationId xmlns:p14="http://schemas.microsoft.com/office/powerpoint/2010/main" val="422098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35E64B-1B0D-4273-AC14-DF09B8A6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  </a:t>
            </a:r>
          </a:p>
          <a:p>
            <a:r>
              <a:rPr lang="en-US" dirty="0"/>
              <a:t>Use Arial 32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1st sub-bullet 28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2nd sub-bullet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Don’t use font size smaller than Arial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sz="2000" dirty="0"/>
              <a:t>This font is 20 pt.  Fonts that are smaller than 20 </a:t>
            </a:r>
            <a:r>
              <a:rPr lang="en-US" sz="2000" dirty="0" err="1"/>
              <a:t>pt</a:t>
            </a:r>
            <a:r>
              <a:rPr lang="en-US" sz="2000" dirty="0"/>
              <a:t> cannot read by people in the back of the room.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BA220E-A9F8-4506-9FA5-B1E57C46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D353E-8D49-4A82-9CCA-763E158A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</p:spTree>
    <p:extLst>
      <p:ext uri="{BB962C8B-B14F-4D97-AF65-F5344CB8AC3E}">
        <p14:creationId xmlns:p14="http://schemas.microsoft.com/office/powerpoint/2010/main" val="260347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7F6AF-FAB7-4F26-ACEA-548A9C8E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Ideally limit to ~ 9 lines of text</a:t>
            </a:r>
          </a:p>
          <a:p>
            <a:r>
              <a:rPr lang="en-US" dirty="0"/>
              <a:t>Ideally limit to ~ 7 words per line</a:t>
            </a:r>
          </a:p>
          <a:p>
            <a:r>
              <a:rPr lang="en-US" dirty="0"/>
              <a:t>Slides sized for “On Screen Show”</a:t>
            </a:r>
          </a:p>
          <a:p>
            <a:r>
              <a:rPr lang="en-US" dirty="0"/>
              <a:t>Slide orientation:  Landscape (16:9)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6204B-6E21-4667-80BB-AAB6CA7F8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CAED9-8048-4618-8556-765BC11F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</p:spTree>
    <p:extLst>
      <p:ext uri="{BB962C8B-B14F-4D97-AF65-F5344CB8AC3E}">
        <p14:creationId xmlns:p14="http://schemas.microsoft.com/office/powerpoint/2010/main" val="370845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C46E9B-2051-418B-8076-4756EC1C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with use of: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D9574-B512-4F03-92F8-6F891651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2A65CF-9022-47A1-A5F8-411C2D94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</p:spTree>
    <p:extLst>
      <p:ext uri="{BB962C8B-B14F-4D97-AF65-F5344CB8AC3E}">
        <p14:creationId xmlns:p14="http://schemas.microsoft.com/office/powerpoint/2010/main" val="429322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5161E-E18B-4594-811B-93FB7688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r>
              <a:rPr lang="en-US" dirty="0"/>
              <a:t>Background:  White</a:t>
            </a:r>
          </a:p>
          <a:p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, or </a:t>
            </a:r>
            <a:r>
              <a:rPr lang="en-US" dirty="0">
                <a:solidFill>
                  <a:srgbClr val="00FFFF"/>
                </a:solidFill>
              </a:rPr>
              <a:t>cyan</a:t>
            </a:r>
            <a:r>
              <a:rPr lang="en-US" dirty="0"/>
              <a:t> lettering and lines are unreadable when projected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4131E-EC34-407D-AA52-0F5A0919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FB8D6D-F33C-42B9-A45C-0137828C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</p:spTree>
    <p:extLst>
      <p:ext uri="{BB962C8B-B14F-4D97-AF65-F5344CB8AC3E}">
        <p14:creationId xmlns:p14="http://schemas.microsoft.com/office/powerpoint/2010/main" val="428588021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15326</TotalTime>
  <Words>548</Words>
  <Application>Microsoft Office PowerPoint</Application>
  <PresentationFormat>宽屏</PresentationFormat>
  <Paragraphs>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华文楷体</vt:lpstr>
      <vt:lpstr>Arial</vt:lpstr>
      <vt:lpstr>Calibri</vt:lpstr>
      <vt:lpstr>Franklin Gothic Book</vt:lpstr>
      <vt:lpstr>Franklin Gothic Demi Cond</vt:lpstr>
      <vt:lpstr>Tahoma</vt:lpstr>
      <vt:lpstr>IMS2017_OP_r1ac</vt:lpstr>
      <vt:lpstr>PowerPoint 演示文稿</vt:lpstr>
      <vt:lpstr>Purpose of this Presentation</vt:lpstr>
      <vt:lpstr>PowerPoint 演示文稿</vt:lpstr>
      <vt:lpstr>Edit the Slide Master!!!</vt:lpstr>
      <vt:lpstr>Typical Presentation Flow</vt:lpstr>
      <vt:lpstr>Style Guidelines</vt:lpstr>
      <vt:lpstr>Style Guidelines (Cont’d)</vt:lpstr>
      <vt:lpstr>Special Fonts or Symbols</vt:lpstr>
      <vt:lpstr>Contrast</vt:lpstr>
      <vt:lpstr>Display Speed</vt:lpstr>
      <vt:lpstr>Diagrams</vt:lpstr>
      <vt:lpstr>Graphs</vt:lpstr>
      <vt:lpstr>Summary</vt:lpstr>
      <vt:lpstr>Contact Information for Further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Jin Li</cp:lastModifiedBy>
  <cp:revision>623</cp:revision>
  <cp:lastPrinted>2015-10-12T17:01:40Z</cp:lastPrinted>
  <dcterms:created xsi:type="dcterms:W3CDTF">2011-11-17T21:50:28Z</dcterms:created>
  <dcterms:modified xsi:type="dcterms:W3CDTF">2021-07-19T11:00:00Z</dcterms:modified>
</cp:coreProperties>
</file>